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amkan/AI software project/secureflow/docs/deck-assets/deck-panorama-b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80F1C">
              <a:alpha val="48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9966960" y="-1097280"/>
            <a:ext cx="3657600" cy="3657600"/>
          </a:xfrm>
          <a:prstGeom prst="ellipse">
            <a:avLst/>
          </a:prstGeom>
          <a:solidFill>
            <a:srgbClr val="10B981">
              <a:alpha val="6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-1005840" y="4754880"/>
            <a:ext cx="2560320" cy="2560320"/>
          </a:xfrm>
          <a:prstGeom prst="ellipse">
            <a:avLst/>
          </a:prstGeom>
          <a:solidFill>
            <a:srgbClr val="047857">
              <a:alpha val="10000"/>
            </a:srgbClr>
          </a:solidFill>
          <a:ln w="12700">
            <a:solidFill>
              <a:srgbClr val="333333"/>
            </a:solidFill>
            <a:prstDash val="solid"/>
          </a:ln>
        </p:spPr>
      </p:sp>
      <p:pic>
        <p:nvPicPr>
          <p:cNvPr id="7" name="Image 1" descr="/Users/samkan/AI software project/secureflow/public/brand/secureflow-mar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749808"/>
            <a:ext cx="1097280" cy="1097280"/>
          </a:xfrm>
          <a:prstGeom prst="ellipse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37360" y="804672"/>
            <a:ext cx="8229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8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</a:t>
            </a:r>
            <a:endParaRPr lang="en-US" sz="4800" dirty="0"/>
          </a:p>
        </p:txBody>
      </p:sp>
      <p:sp>
        <p:nvSpPr>
          <p:cNvPr id="9" name="Shape 5"/>
          <p:cNvSpPr/>
          <p:nvPr/>
        </p:nvSpPr>
        <p:spPr>
          <a:xfrm>
            <a:off x="411480" y="2011680"/>
            <a:ext cx="3474720" cy="91440"/>
          </a:xfrm>
          <a:prstGeom prst="roundRect">
            <a:avLst>
              <a:gd name="adj" fmla="val 20000"/>
            </a:avLst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11480" y="2212848"/>
            <a:ext cx="8778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AI-native vendor security questionnaire automation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411480" y="2852928"/>
            <a:ext cx="8778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Upload your security policies → import customer SIG / CAIQ / custom Excel → generate AI drafts with citations → human review → export CSV.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411480" y="3611880"/>
            <a:ext cx="9326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Go-to-market: hosted SaaS — customers never bring an API key; platform OPENAI + Stripe ($19.99/mo Starter) + metered rows.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411480" y="4005072"/>
            <a:ext cx="2267712" cy="384048"/>
          </a:xfrm>
          <a:prstGeom prst="roundRect">
            <a:avLst>
              <a:gd name="adj" fmla="val 14286"/>
            </a:avLst>
          </a:prstGeom>
          <a:solidFill>
            <a:srgbClr val="10B981">
              <a:alpha val="75000"/>
            </a:srgbClr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502920" y="4041648"/>
            <a:ext cx="208483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MVP + billing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2843784" y="4005072"/>
            <a:ext cx="2569464" cy="384048"/>
          </a:xfrm>
          <a:prstGeom prst="roundRect">
            <a:avLst>
              <a:gd name="adj" fmla="val 14286"/>
            </a:avLst>
          </a:prstGeom>
          <a:solidFill>
            <a:srgbClr val="047857">
              <a:alpha val="75000"/>
            </a:srgbClr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2935224" y="4041648"/>
            <a:ext cx="2386584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Stripe + usage limits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5577840" y="4005072"/>
            <a:ext cx="2871216" cy="384048"/>
          </a:xfrm>
          <a:prstGeom prst="roundRect">
            <a:avLst>
              <a:gd name="adj" fmla="val 14286"/>
            </a:avLst>
          </a:prstGeom>
          <a:solidFill>
            <a:srgbClr val="065F46">
              <a:alpha val="75000"/>
            </a:srgbClr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5669280" y="4041648"/>
            <a:ext cx="2688336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 · CAIQ · Excel · CSV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411480" y="4498848"/>
            <a:ext cx="5897880" cy="1444752"/>
          </a:xfrm>
          <a:prstGeom prst="roundRect">
            <a:avLst>
              <a:gd name="adj" fmla="val 7595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411480" y="4498848"/>
            <a:ext cx="5897880" cy="73152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640080" y="4626864"/>
            <a:ext cx="54864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Shipped in the live MVP</a:t>
            </a:r>
            <a:endParaRPr lang="en-US" sz="1200" dirty="0"/>
          </a:p>
        </p:txBody>
      </p:sp>
      <p:sp>
        <p:nvSpPr>
          <p:cNvPr id="22" name="Text 18"/>
          <p:cNvSpPr/>
          <p:nvPr/>
        </p:nvSpPr>
        <p:spPr>
          <a:xfrm>
            <a:off x="640080" y="4937760"/>
            <a:ext cx="56235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8000"/>
              </a:lnSpc>
              <a:buNone/>
            </a:pPr>
            <a:r>
              <a:rPr lang="en-US" sz="10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 workspaces · RBAC · vault · XLSX/CSV import · RAG + citations</a:t>
            </a:r>
            <a:endParaRPr lang="en-US" sz="1050" dirty="0"/>
          </a:p>
          <a:p>
            <a:pPr indent="0" marL="0">
              <a:lnSpc>
                <a:spcPct val="128000"/>
              </a:lnSpc>
              <a:buNone/>
            </a:pPr>
            <a:r>
              <a:rPr lang="en-US" sz="10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Per-row regen · approve · audit log · CSV export · Billing page</a:t>
            </a:r>
            <a:endParaRPr lang="en-US" sz="1050" dirty="0"/>
          </a:p>
          <a:p>
            <a:pPr indent="0" marL="0">
              <a:lnSpc>
                <a:spcPct val="128000"/>
              </a:lnSpc>
              <a:buNone/>
            </a:pPr>
            <a:r>
              <a:rPr lang="en-US" sz="10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Stripe Checkout + webhooks + monthly AI row metering (free + Starter)</a:t>
            </a:r>
            <a:endParaRPr lang="en-US" sz="1050" dirty="0"/>
          </a:p>
        </p:txBody>
      </p:sp>
      <p:sp>
        <p:nvSpPr>
          <p:cNvPr id="23" name="Text 19"/>
          <p:cNvSpPr/>
          <p:nvPr/>
        </p:nvSpPr>
        <p:spPr>
          <a:xfrm>
            <a:off x="411480" y="6016752"/>
            <a:ext cx="10058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contact@secureflow.tech  ·  secureflow.tech</a:t>
            </a:r>
            <a:endParaRPr lang="en-US" sz="1100" dirty="0"/>
          </a:p>
        </p:txBody>
      </p:sp>
      <p:sp>
        <p:nvSpPr>
          <p:cNvPr id="24" name="Shape 20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391656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19456"/>
            <a:ext cx="118872" cy="5193792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Competitive landscape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own the vendor's spreadsheet — not the buyer's TPRM suite</a:t>
            </a:r>
            <a:endParaRPr lang="en-US" sz="12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6072" y="1261872"/>
          <a:ext cx="10945368" cy="914400"/>
        </p:xfrm>
        <a:graphic>
          <a:graphicData uri="http://schemas.openxmlformats.org/drawingml/2006/table">
            <a:tbl>
              <a:tblPr/>
              <a:tblGrid>
                <a:gridCol w="2468880"/>
                <a:gridCol w="2651760"/>
                <a:gridCol w="4937760"/>
              </a:tblGrid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F0F6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Segment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85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F0F6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Examples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856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34D39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SecureFlow angle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E1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C8DA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Enterprise GRC / TPRM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5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8BAFC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Large VRM suites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5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C8DA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High ACV, buyer-side focus. SMB vendors still drown in Excel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53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C8DA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Horizontal AI / doc Q&amp;A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F4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8BAFC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ChatGPT / Claude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F4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C8DA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row workflow, no vault traceability — analysts can't verify sources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F4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C8DA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Trust centers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5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8BAFC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Vanta, Drata (public pages)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53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C8DAF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Complements SecureFlow — doesn't replace custom questionnaire responses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53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34D39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SecureFlow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E1E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5A7A9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E1E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F0F6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Hosted SaaS + Stripe · RAG + citations · row workflow · CSV · optional self-host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101600" marB="101600" anchor="ctr">
                    <a:lnL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4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E1E"/>
                    </a:solidFill>
                  </a:tcPr>
                </a:tc>
              </a:tr>
            </a:tbl>
          </a:graphicData>
        </a:graphic>
      </p:graphicFrame>
      <p:sp>
        <p:nvSpPr>
          <p:cNvPr id="8" name="Shape 5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391656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19456"/>
            <a:ext cx="118872" cy="5193792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Founder-led · building in public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758952" y="1124712"/>
            <a:ext cx="3246120" cy="3840480"/>
          </a:xfrm>
          <a:prstGeom prst="roundRect">
            <a:avLst>
              <a:gd name="adj" fmla="val 3380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58952" y="1124712"/>
            <a:ext cx="3246120" cy="64008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pic>
        <p:nvPicPr>
          <p:cNvPr id="9" name="Image 0" descr="/Users/samkan/AI software project/secureflow/docs/deck-assets/sam-kan-ceo-headsho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0492" y="1353312"/>
            <a:ext cx="1463040" cy="1463040"/>
          </a:xfrm>
          <a:prstGeom prst="ellipse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58952" y="2999232"/>
            <a:ext cx="3246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 Kan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58952" y="3383280"/>
            <a:ext cx="3246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CEO &amp; Founder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896112" y="3712464"/>
            <a:ext cx="2971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vision, GTM strategy, and enterprise security questionnaire workflows.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4389120" y="1124712"/>
            <a:ext cx="3246120" cy="3840480"/>
          </a:xfrm>
          <a:prstGeom prst="roundRect">
            <a:avLst>
              <a:gd name="adj" fmla="val 3380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389120" y="1124712"/>
            <a:ext cx="3246120" cy="64008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280660" y="1353312"/>
            <a:ext cx="1463040" cy="1463040"/>
          </a:xfrm>
          <a:prstGeom prst="ellipse">
            <a:avLst/>
          </a:prstGeom>
          <a:solidFill>
            <a:srgbClr val="213856"/>
          </a:solidFill>
          <a:ln w="25400">
            <a:solidFill>
              <a:srgbClr val="2A406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280660" y="1719072"/>
            <a:ext cx="1463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3000" dirty="0"/>
          </a:p>
        </p:txBody>
      </p:sp>
      <p:sp>
        <p:nvSpPr>
          <p:cNvPr id="17" name="Text 14"/>
          <p:cNvSpPr/>
          <p:nvPr/>
        </p:nvSpPr>
        <p:spPr>
          <a:xfrm>
            <a:off x="4389120" y="2999232"/>
            <a:ext cx="3246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389120" y="3383280"/>
            <a:ext cx="3246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CTO — open role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4526280" y="3712464"/>
            <a:ext cx="2971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Security-minded full-stack / ML engineer. Reach out if you know someone exceptional.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8019288" y="1124712"/>
            <a:ext cx="3246120" cy="3840480"/>
          </a:xfrm>
          <a:prstGeom prst="roundRect">
            <a:avLst>
              <a:gd name="adj" fmla="val 3380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8019288" y="1124712"/>
            <a:ext cx="3246120" cy="64008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8910828" y="1353312"/>
            <a:ext cx="1463040" cy="1463040"/>
          </a:xfrm>
          <a:prstGeom prst="ellipse">
            <a:avLst/>
          </a:prstGeom>
          <a:solidFill>
            <a:srgbClr val="213856"/>
          </a:solidFill>
          <a:ln w="25400">
            <a:solidFill>
              <a:srgbClr val="2A4060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8910828" y="1719072"/>
            <a:ext cx="1463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3000" dirty="0"/>
          </a:p>
        </p:txBody>
      </p:sp>
      <p:sp>
        <p:nvSpPr>
          <p:cNvPr id="24" name="Text 21"/>
          <p:cNvSpPr/>
          <p:nvPr/>
        </p:nvSpPr>
        <p:spPr>
          <a:xfrm>
            <a:off x="8019288" y="2999232"/>
            <a:ext cx="3246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Advisors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8019288" y="3383280"/>
            <a:ext cx="32461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forming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8156448" y="3712464"/>
            <a:ext cx="2971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GRC, security leadership, and B2B SaaS GTM. Introductions welcome.</a:t>
            </a:r>
            <a:endParaRPr lang="en-US" sz="1000" dirty="0"/>
          </a:p>
        </p:txBody>
      </p:sp>
      <p:sp>
        <p:nvSpPr>
          <p:cNvPr id="27" name="Shape 24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amkan/AI software project/secureflow/docs/deck-assets/deck-panorama-b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80F1C">
              <a:alpha val="48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9966960" y="-1097280"/>
            <a:ext cx="3657600" cy="3657600"/>
          </a:xfrm>
          <a:prstGeom prst="ellipse">
            <a:avLst/>
          </a:prstGeom>
          <a:solidFill>
            <a:srgbClr val="10B981">
              <a:alpha val="6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-1005840" y="4754880"/>
            <a:ext cx="2560320" cy="2560320"/>
          </a:xfrm>
          <a:prstGeom prst="ellipse">
            <a:avLst/>
          </a:prstGeom>
          <a:solidFill>
            <a:srgbClr val="047857">
              <a:alpha val="10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ask</a:t>
            </a:r>
            <a:endParaRPr lang="en-US" sz="2900" dirty="0"/>
          </a:p>
        </p:txBody>
      </p:sp>
      <p:sp>
        <p:nvSpPr>
          <p:cNvPr id="8" name="Text 5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Pre-seed / seed round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667512" y="1261872"/>
            <a:ext cx="3636264" cy="4251960"/>
          </a:xfrm>
          <a:prstGeom prst="roundRect">
            <a:avLst>
              <a:gd name="adj" fmla="val 30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67512" y="1261872"/>
            <a:ext cx="3636264" cy="73152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2165604" y="1481328"/>
            <a:ext cx="640080" cy="640080"/>
          </a:xfrm>
          <a:prstGeom prst="ellipse">
            <a:avLst/>
          </a:prstGeom>
          <a:solidFill>
            <a:srgbClr val="047857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165604" y="1545336"/>
            <a:ext cx="6400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832104" y="2267712"/>
            <a:ext cx="33070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Raising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832104" y="2761488"/>
            <a:ext cx="3307080" cy="2514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32000"/>
              </a:lnSpc>
              <a:buNone/>
            </a:pPr>
            <a:r>
              <a:rPr lang="en-US" sz="11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[$X] for 18–24 months</a:t>
            </a:r>
            <a:endParaRPr lang="en-US" sz="1150" dirty="0"/>
          </a:p>
          <a:p>
            <a:pPr algn="ctr" indent="0" marL="0">
              <a:lnSpc>
                <a:spcPct val="132000"/>
              </a:lnSpc>
              <a:buNone/>
            </a:pPr>
            <a:r>
              <a:rPr lang="en-US" sz="11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hardening + first paid pilots + enterprise feature build-out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4413504" y="1261872"/>
            <a:ext cx="3636264" cy="4251960"/>
          </a:xfrm>
          <a:prstGeom prst="roundRect">
            <a:avLst>
              <a:gd name="adj" fmla="val 30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4413504" y="1261872"/>
            <a:ext cx="3636264" cy="73152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5911596" y="1481328"/>
            <a:ext cx="640080" cy="640080"/>
          </a:xfrm>
          <a:prstGeom prst="ellipse">
            <a:avLst/>
          </a:prstGeom>
          <a:solidFill>
            <a:srgbClr val="047857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911596" y="1545336"/>
            <a:ext cx="6400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4578096" y="2267712"/>
            <a:ext cx="33070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of funds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578096" y="2761488"/>
            <a:ext cx="3307080" cy="2514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32000"/>
              </a:lnSpc>
              <a:buNone/>
            </a:pPr>
            <a:r>
              <a:rPr lang="en-US" sz="11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(reliability, SSO, scale)</a:t>
            </a:r>
            <a:endParaRPr lang="en-US" sz="1150" dirty="0"/>
          </a:p>
          <a:p>
            <a:pPr algn="ctr" indent="0" marL="0">
              <a:lnSpc>
                <a:spcPct val="132000"/>
              </a:lnSpc>
              <a:buNone/>
            </a:pPr>
            <a:r>
              <a:rPr lang="en-US" sz="11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GTM: security + sales leadership</a:t>
            </a:r>
            <a:endParaRPr lang="en-US" sz="1150" dirty="0"/>
          </a:p>
          <a:p>
            <a:pPr algn="ctr" indent="0" marL="0">
              <a:lnSpc>
                <a:spcPct val="132000"/>
              </a:lnSpc>
              <a:buNone/>
            </a:pPr>
            <a:r>
              <a:rPr lang="en-US" sz="11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posture for mid-market buyers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8159496" y="1261872"/>
            <a:ext cx="3636264" cy="4251960"/>
          </a:xfrm>
          <a:prstGeom prst="roundRect">
            <a:avLst>
              <a:gd name="adj" fmla="val 30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8159496" y="1261872"/>
            <a:ext cx="3636264" cy="73152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9657588" y="1481328"/>
            <a:ext cx="640080" cy="640080"/>
          </a:xfrm>
          <a:prstGeom prst="ellipse">
            <a:avLst/>
          </a:prstGeom>
          <a:solidFill>
            <a:srgbClr val="047857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9657588" y="1545336"/>
            <a:ext cx="6400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800" dirty="0"/>
          </a:p>
        </p:txBody>
      </p:sp>
      <p:sp>
        <p:nvSpPr>
          <p:cNvPr id="25" name="Text 22"/>
          <p:cNvSpPr/>
          <p:nvPr/>
        </p:nvSpPr>
        <p:spPr>
          <a:xfrm>
            <a:off x="8324088" y="2267712"/>
            <a:ext cx="33070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SecureFlow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8324088" y="2761488"/>
            <a:ext cx="3307080" cy="2514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32000"/>
              </a:lnSpc>
              <a:buNone/>
            </a:pPr>
            <a:r>
              <a:rPr lang="en-US" sz="11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Hosted SaaS motion live (Stripe + metering)</a:t>
            </a:r>
            <a:endParaRPr lang="en-US" sz="1150" dirty="0"/>
          </a:p>
          <a:p>
            <a:pPr algn="ctr" indent="0" marL="0">
              <a:lnSpc>
                <a:spcPct val="132000"/>
              </a:lnSpc>
              <a:buNone/>
            </a:pPr>
            <a:r>
              <a:rPr lang="en-US" sz="11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 ICP · citation-first workflow</a:t>
            </a:r>
            <a:endParaRPr lang="en-US" sz="1150" dirty="0"/>
          </a:p>
          <a:p>
            <a:pPr algn="ctr" indent="0" marL="0">
              <a:lnSpc>
                <a:spcPct val="132000"/>
              </a:lnSpc>
              <a:buNone/>
            </a:pPr>
            <a:r>
              <a:rPr lang="en-US" sz="115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MVP in market — not slideware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411480" y="5687568"/>
            <a:ext cx="1127455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deck is for discussion only and does not constitute an offer to sell or solicitation to buy securities.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 · Not an offer of securities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391656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19456"/>
            <a:ext cx="118872" cy="5193792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problem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 revenue stalls on security paperwork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86968" y="1298448"/>
            <a:ext cx="5486400" cy="4663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38000"/>
              </a:lnSpc>
            </a:pPr>
            <a:r>
              <a:rPr lang="en-US" sz="13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SIG, SIG Lite, CAIQ, custom Excel, RFIs, DDQs — enterprise deals routinely stall on vendor security questionnaires.</a:t>
            </a:r>
            <a:endParaRPr lang="en-US" sz="135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3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10–500 person B2B SaaS teams answer from scattered PDFs, Slack threads, and old CSVs → inconsistent answers and legal risk.</a:t>
            </a:r>
            <a:endParaRPr lang="en-US" sz="135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3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TPRM / GRC platforms target buyer-side, high-ACV enterprise. The vendor-side long tail lives in manual spreadsheets.</a:t>
            </a:r>
            <a:endParaRPr lang="en-US" sz="135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3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Questionnaires are revenue infrastructure — but most companies treat them like one-off homework every quarter.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400800" y="1261872"/>
            <a:ext cx="5212080" cy="896112"/>
          </a:xfrm>
          <a:prstGeom prst="roundRect">
            <a:avLst>
              <a:gd name="adj" fmla="val 10204"/>
            </a:avLst>
          </a:prstGeom>
          <a:solidFill>
            <a:srgbClr val="213856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629400" y="1353312"/>
            <a:ext cx="47548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 DD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629400" y="1737360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 · CAIQ · custom Excel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9006840" y="2176272"/>
            <a:ext cx="0" cy="237744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6400800" y="2450592"/>
            <a:ext cx="5212080" cy="896112"/>
          </a:xfrm>
          <a:prstGeom prst="roundRect">
            <a:avLst>
              <a:gd name="adj" fmla="val 10204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629400" y="2542032"/>
            <a:ext cx="47548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Fragmented answers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629400" y="2926080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 · Slack · old CSVs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9006840" y="3364992"/>
            <a:ext cx="0" cy="237744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16" name="Shape 14"/>
          <p:cNvSpPr/>
          <p:nvPr/>
        </p:nvSpPr>
        <p:spPr>
          <a:xfrm>
            <a:off x="6400800" y="3639312"/>
            <a:ext cx="5212080" cy="896112"/>
          </a:xfrm>
          <a:prstGeom prst="roundRect">
            <a:avLst>
              <a:gd name="adj" fmla="val 10204"/>
            </a:avLst>
          </a:prstGeom>
          <a:solidFill>
            <a:srgbClr val="0A2E1E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629400" y="3730752"/>
            <a:ext cx="47548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Inconsistency risk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629400" y="4114800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+ audit exposure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9006840" y="4553712"/>
            <a:ext cx="0" cy="237744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20" name="Shape 18"/>
          <p:cNvSpPr/>
          <p:nvPr/>
        </p:nvSpPr>
        <p:spPr>
          <a:xfrm>
            <a:off x="6400800" y="4828032"/>
            <a:ext cx="5212080" cy="896112"/>
          </a:xfrm>
          <a:prstGeom prst="roundRect">
            <a:avLst>
              <a:gd name="adj" fmla="val 10204"/>
            </a:avLst>
          </a:prstGeom>
          <a:solidFill>
            <a:srgbClr val="047857"/>
          </a:solidFill>
          <a:ln w="25400">
            <a:solidFill>
              <a:srgbClr val="34D399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629400" y="4919472"/>
            <a:ext cx="47548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Slower revenue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629400" y="5303520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Procurement queue stalls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6400800" y="5596128"/>
            <a:ext cx="5212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Vendor-side pain chain ↑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391656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19456"/>
            <a:ext cx="118872" cy="5193792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opportunity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Large TAM — sharp wedge entry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86968" y="1298448"/>
            <a:ext cx="5349240" cy="4663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38000"/>
              </a:lnSpc>
            </a:pPr>
            <a:r>
              <a:rPr lang="en-US" sz="130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TAM (directional): global GRC / TPRM / risk software and services — $20B+, growing with regulation and board scrutiny.</a:t>
            </a:r>
            <a:endParaRPr lang="en-US" sz="130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30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SAM: B2B SaaS vendors selling into regulated and enterprise buyers — hundreds of thousands of companies.</a:t>
            </a:r>
            <a:endParaRPr lang="en-US" sz="130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30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 wedge: vendor-side teams who adopt a $19.99/mo Starter (usage-metered) before buying six-figure GRC suites.</a:t>
            </a:r>
            <a:endParaRPr lang="en-US" sz="130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30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now: RAG makes citation-backed drafting reliable; buyers demand traceability, not generic ChatGPT prose.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6263640" y="1261872"/>
            <a:ext cx="5394960" cy="1463040"/>
          </a:xfrm>
          <a:prstGeom prst="roundRect">
            <a:avLst>
              <a:gd name="adj" fmla="val 6250"/>
            </a:avLst>
          </a:prstGeom>
          <a:solidFill>
            <a:srgbClr val="16253D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446520" y="1399032"/>
            <a:ext cx="822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TAM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178040" y="1371600"/>
            <a:ext cx="42976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$20B+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6446520" y="1920240"/>
            <a:ext cx="5029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GRC / TPRM / risk services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6858000" y="2953512"/>
            <a:ext cx="4206240" cy="1325880"/>
          </a:xfrm>
          <a:prstGeom prst="roundRect">
            <a:avLst>
              <a:gd name="adj" fmla="val 6897"/>
            </a:avLst>
          </a:prstGeom>
          <a:solidFill>
            <a:srgbClr val="16253D"/>
          </a:solidFill>
          <a:ln w="12700">
            <a:solidFill>
              <a:srgbClr val="3A5A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040880" y="3090672"/>
            <a:ext cx="822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772400" y="3063240"/>
            <a:ext cx="31089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$3–5B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7040880" y="3611880"/>
            <a:ext cx="3840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B2B SaaS → enterprise buyers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7566660" y="4507992"/>
            <a:ext cx="2788920" cy="1188720"/>
          </a:xfrm>
          <a:prstGeom prst="roundRect">
            <a:avLst>
              <a:gd name="adj" fmla="val 7692"/>
            </a:avLst>
          </a:prstGeom>
          <a:solidFill>
            <a:srgbClr val="0A2E1E"/>
          </a:solidFill>
          <a:ln w="25400">
            <a:solidFill>
              <a:srgbClr val="10B981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749540" y="4645152"/>
            <a:ext cx="822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8481060" y="4617720"/>
            <a:ext cx="16916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$150–400M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7749540" y="5166360"/>
            <a:ext cx="24231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$19.99/mo Starter + usage · land before GRC suites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391656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19456"/>
            <a:ext cx="118872" cy="5193792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— how SecureFlow works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End-to-end workflow, live today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86968" y="1261872"/>
            <a:ext cx="10268712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42000"/>
              </a:lnSpc>
              <a:buNone/>
            </a:pPr>
            <a:r>
              <a:rPr lang="en-US" sz="135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 Knowledge vault  </a:t>
            </a:r>
            <a:pPr indent="0" marL="0">
              <a:lnSpc>
                <a:spcPct val="142000"/>
              </a:lnSpc>
              <a:buNone/>
            </a:pPr>
            <a:r>
              <a:rPr lang="en-US" sz="13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Upload PDF, DOCX, TXT, MD, CSV. Text is chunked, embedded, and indexed per workspace.
</a:t>
            </a:r>
            <a:pPr indent="0" marL="0">
              <a:lnSpc>
                <a:spcPct val="142000"/>
              </a:lnSpc>
              <a:buNone/>
            </a:pPr>
            <a:r>
              <a:rPr lang="en-US" sz="135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 Import questionnaire  </a:t>
            </a:r>
            <a:pPr indent="0" marL="0">
              <a:lnSpc>
                <a:spcPct val="142000"/>
              </a:lnSpc>
              <a:buNone/>
            </a:pPr>
            <a:r>
              <a:rPr lang="en-US" sz="13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CSV or Excel — pick the sheet and question column; preview before committing.
</a:t>
            </a:r>
            <a:pPr indent="0" marL="0">
              <a:lnSpc>
                <a:spcPct val="142000"/>
              </a:lnSpc>
              <a:buNone/>
            </a:pPr>
            <a:r>
              <a:rPr lang="en-US" sz="135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 Generate drafts  </a:t>
            </a:r>
            <a:pPr indent="0" marL="0">
              <a:lnSpc>
                <a:spcPct val="142000"/>
              </a:lnSpc>
              <a:buNone/>
            </a:pPr>
            <a:r>
              <a:rPr lang="en-US" sz="13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 retrieves best chunks; LLM drafts with JSON citations (source file + excerpt). Match score per row.
</a:t>
            </a:r>
            <a:pPr indent="0" marL="0">
              <a:lnSpc>
                <a:spcPct val="142000"/>
              </a:lnSpc>
              <a:buNone/>
            </a:pPr>
            <a:r>
              <a:rPr lang="en-US" sz="135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 Review &amp; ship  </a:t>
            </a:r>
            <a:pPr indent="0" marL="0">
              <a:lnSpc>
                <a:spcPct val="142000"/>
              </a:lnSpc>
              <a:buNone/>
            </a:pPr>
            <a:r>
              <a:rPr lang="en-US" sz="13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 inline, approve rows, regenerate single rows. Export CSV ready for the buyer.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12648" y="4434840"/>
            <a:ext cx="1572768" cy="777240"/>
          </a:xfrm>
          <a:prstGeom prst="roundRect">
            <a:avLst>
              <a:gd name="adj" fmla="val 141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85800" y="4526280"/>
            <a:ext cx="142646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Vault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85800" y="4855464"/>
            <a:ext cx="1426464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Upload docs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203704" y="4823460"/>
            <a:ext cx="164592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2386584" y="4434840"/>
            <a:ext cx="1572768" cy="777240"/>
          </a:xfrm>
          <a:prstGeom prst="roundRect">
            <a:avLst>
              <a:gd name="adj" fmla="val 141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459736" y="4526280"/>
            <a:ext cx="142646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2459736" y="4855464"/>
            <a:ext cx="1426464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CSV / Excel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3977640" y="4823460"/>
            <a:ext cx="164592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16" name="Shape 14"/>
          <p:cNvSpPr/>
          <p:nvPr/>
        </p:nvSpPr>
        <p:spPr>
          <a:xfrm>
            <a:off x="4160520" y="4434840"/>
            <a:ext cx="1572768" cy="777240"/>
          </a:xfrm>
          <a:prstGeom prst="roundRect">
            <a:avLst>
              <a:gd name="adj" fmla="val 14118"/>
            </a:avLst>
          </a:prstGeom>
          <a:solidFill>
            <a:srgbClr val="047857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160520" y="4434840"/>
            <a:ext cx="1572768" cy="64008"/>
          </a:xfrm>
          <a:prstGeom prst="roundRect">
            <a:avLst>
              <a:gd name="adj" fmla="val 71429"/>
            </a:avLst>
          </a:prstGeom>
          <a:solidFill>
            <a:srgbClr val="34D399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233672" y="4526280"/>
            <a:ext cx="142646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 + Cite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233672" y="4855464"/>
            <a:ext cx="1426464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drafts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5751576" y="4823460"/>
            <a:ext cx="164592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21" name="Shape 19"/>
          <p:cNvSpPr/>
          <p:nvPr/>
        </p:nvSpPr>
        <p:spPr>
          <a:xfrm>
            <a:off x="5934456" y="4434840"/>
            <a:ext cx="1572768" cy="777240"/>
          </a:xfrm>
          <a:prstGeom prst="roundRect">
            <a:avLst>
              <a:gd name="adj" fmla="val 141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007608" y="4526280"/>
            <a:ext cx="142646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6007608" y="4855464"/>
            <a:ext cx="1426464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 / approve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7525512" y="4823460"/>
            <a:ext cx="164592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25" name="Shape 23"/>
          <p:cNvSpPr/>
          <p:nvPr/>
        </p:nvSpPr>
        <p:spPr>
          <a:xfrm>
            <a:off x="7708392" y="4434840"/>
            <a:ext cx="1572768" cy="777240"/>
          </a:xfrm>
          <a:prstGeom prst="roundRect">
            <a:avLst>
              <a:gd name="adj" fmla="val 141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781544" y="4526280"/>
            <a:ext cx="1426464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CSV export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7781544" y="4855464"/>
            <a:ext cx="1426464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 to buyer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612648" y="5376672"/>
            <a:ext cx="10872216" cy="868680"/>
          </a:xfrm>
          <a:prstGeom prst="roundRect">
            <a:avLst>
              <a:gd name="adj" fmla="val 12632"/>
            </a:avLst>
          </a:prstGeom>
          <a:solidFill>
            <a:srgbClr val="0A2E1E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850392" y="5504688"/>
            <a:ext cx="10396728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differentiator: narrow wedge + citations + row workflow + hosted SaaS (or self-host for dev). Not a generic chatbot.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391656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19456"/>
            <a:ext cx="118872" cy="5193792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What's live today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Running codebase — not slideware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667512" y="1261872"/>
            <a:ext cx="5362956" cy="4681728"/>
          </a:xfrm>
          <a:prstGeom prst="roundRect">
            <a:avLst>
              <a:gd name="adj" fmla="val 2344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213348" y="1261872"/>
            <a:ext cx="5362956" cy="4681728"/>
          </a:xfrm>
          <a:prstGeom prst="roundRect">
            <a:avLst>
              <a:gd name="adj" fmla="val 2344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67512" y="1261872"/>
            <a:ext cx="5362956" cy="73152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213348" y="1261872"/>
            <a:ext cx="5362956" cy="73152"/>
          </a:xfrm>
          <a:prstGeom prst="rect">
            <a:avLst/>
          </a:prstGeom>
          <a:solidFill>
            <a:srgbClr val="047857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68680" y="1463040"/>
            <a:ext cx="49606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product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868680" y="2011680"/>
            <a:ext cx="109728" cy="109728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51560" y="19568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 workspaces — shared vault &amp; questionnaires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868680" y="2468880"/>
            <a:ext cx="109728" cy="109728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51560" y="24140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Roles: ADMIN · EDITOR · VIEWER (workspace-scoped)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868680" y="2926080"/>
            <a:ext cx="109728" cy="109728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51560" y="28712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Per-workspace document + questionnaire isolation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868680" y="3383280"/>
            <a:ext cx="109728" cy="109728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51560" y="33284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 confidence score per row (retrieval)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868680" y="3840480"/>
            <a:ext cx="109728" cy="109728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051560" y="37856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edit + per-row approve flag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868680" y="4297680"/>
            <a:ext cx="109728" cy="109728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051560" y="42428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Single-row regenerate (no full re-run needed)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868680" y="4754880"/>
            <a:ext cx="109728" cy="109728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051560" y="47000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CSV export: question, answer, approved, score, sources</a:t>
            </a:r>
            <a:endParaRPr lang="en-US" sz="1150" dirty="0"/>
          </a:p>
        </p:txBody>
      </p:sp>
      <p:sp>
        <p:nvSpPr>
          <p:cNvPr id="26" name="Shape 24"/>
          <p:cNvSpPr/>
          <p:nvPr/>
        </p:nvSpPr>
        <p:spPr>
          <a:xfrm>
            <a:off x="868680" y="5212080"/>
            <a:ext cx="109728" cy="109728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051560" y="51572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log on export (who / what / when)</a:t>
            </a:r>
            <a:endParaRPr lang="en-US" sz="1150" dirty="0"/>
          </a:p>
        </p:txBody>
      </p:sp>
      <p:sp>
        <p:nvSpPr>
          <p:cNvPr id="28" name="Text 26"/>
          <p:cNvSpPr/>
          <p:nvPr/>
        </p:nvSpPr>
        <p:spPr>
          <a:xfrm>
            <a:off x="6414516" y="1463040"/>
            <a:ext cx="49606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 &amp; GTM</a:t>
            </a:r>
            <a:endParaRPr lang="en-US" sz="1500" dirty="0"/>
          </a:p>
        </p:txBody>
      </p:sp>
      <p:sp>
        <p:nvSpPr>
          <p:cNvPr id="29" name="Shape 27"/>
          <p:cNvSpPr/>
          <p:nvPr/>
        </p:nvSpPr>
        <p:spPr>
          <a:xfrm>
            <a:off x="6414516" y="2011680"/>
            <a:ext cx="109728" cy="109728"/>
          </a:xfrm>
          <a:prstGeom prst="ellipse">
            <a:avLst/>
          </a:prstGeom>
          <a:solidFill>
            <a:srgbClr val="047857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597396" y="19568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Next.js 16 (App Router) · TypeScript · Tailwind CSS</a:t>
            </a:r>
            <a:endParaRPr lang="en-US" sz="1150" dirty="0"/>
          </a:p>
        </p:txBody>
      </p:sp>
      <p:sp>
        <p:nvSpPr>
          <p:cNvPr id="31" name="Shape 29"/>
          <p:cNvSpPr/>
          <p:nvPr/>
        </p:nvSpPr>
        <p:spPr>
          <a:xfrm>
            <a:off x="6414516" y="2468880"/>
            <a:ext cx="109728" cy="109728"/>
          </a:xfrm>
          <a:prstGeom prst="ellipse">
            <a:avLst/>
          </a:prstGeom>
          <a:solidFill>
            <a:srgbClr val="047857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597396" y="24140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Prisma + SQLite (MVP) — Postgres for multi-instance</a:t>
            </a:r>
            <a:endParaRPr lang="en-US" sz="1150" dirty="0"/>
          </a:p>
        </p:txBody>
      </p:sp>
      <p:sp>
        <p:nvSpPr>
          <p:cNvPr id="33" name="Shape 31"/>
          <p:cNvSpPr/>
          <p:nvPr/>
        </p:nvSpPr>
        <p:spPr>
          <a:xfrm>
            <a:off x="6414516" y="2926080"/>
            <a:ext cx="109728" cy="109728"/>
          </a:xfrm>
          <a:prstGeom prst="ellipse">
            <a:avLst/>
          </a:prstGeom>
          <a:solidFill>
            <a:srgbClr val="047857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597396" y="28712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Email/password auth + Google OAuth (one-click sign-in)</a:t>
            </a:r>
            <a:endParaRPr lang="en-US" sz="1150" dirty="0"/>
          </a:p>
        </p:txBody>
      </p:sp>
      <p:sp>
        <p:nvSpPr>
          <p:cNvPr id="35" name="Shape 33"/>
          <p:cNvSpPr/>
          <p:nvPr/>
        </p:nvSpPr>
        <p:spPr>
          <a:xfrm>
            <a:off x="6414516" y="3383280"/>
            <a:ext cx="109728" cy="109728"/>
          </a:xfrm>
          <a:prstGeom prst="ellipse">
            <a:avLst/>
          </a:prstGeom>
          <a:solidFill>
            <a:srgbClr val="047857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6597396" y="33284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Stripe Checkout + Customer Portal + webhooks (live)</a:t>
            </a:r>
            <a:endParaRPr lang="en-US" sz="1150" dirty="0"/>
          </a:p>
        </p:txBody>
      </p:sp>
      <p:sp>
        <p:nvSpPr>
          <p:cNvPr id="37" name="Shape 35"/>
          <p:cNvSpPr/>
          <p:nvPr/>
        </p:nvSpPr>
        <p:spPr>
          <a:xfrm>
            <a:off x="6414516" y="3840480"/>
            <a:ext cx="109728" cy="109728"/>
          </a:xfrm>
          <a:prstGeom prst="ellipse">
            <a:avLst/>
          </a:prstGeom>
          <a:solidFill>
            <a:srgbClr val="047857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6597396" y="37856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tier (25 rows) · Starter $19.99/mo (2,000 rows) · Custom</a:t>
            </a:r>
            <a:endParaRPr lang="en-US" sz="1150" dirty="0"/>
          </a:p>
        </p:txBody>
      </p:sp>
      <p:sp>
        <p:nvSpPr>
          <p:cNvPr id="39" name="Shape 37"/>
          <p:cNvSpPr/>
          <p:nvPr/>
        </p:nvSpPr>
        <p:spPr>
          <a:xfrm>
            <a:off x="6414516" y="4297680"/>
            <a:ext cx="109728" cy="109728"/>
          </a:xfrm>
          <a:prstGeom prst="ellipse">
            <a:avLst/>
          </a:prstGeom>
          <a:solidFill>
            <a:srgbClr val="047857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597396" y="42428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Vitest test suite — passing in CI</a:t>
            </a:r>
            <a:endParaRPr lang="en-US" sz="1150" dirty="0"/>
          </a:p>
        </p:txBody>
      </p:sp>
      <p:sp>
        <p:nvSpPr>
          <p:cNvPr id="41" name="Shape 39"/>
          <p:cNvSpPr/>
          <p:nvPr/>
        </p:nvSpPr>
        <p:spPr>
          <a:xfrm>
            <a:off x="6414516" y="4754880"/>
            <a:ext cx="109728" cy="109728"/>
          </a:xfrm>
          <a:prstGeom prst="ellipse">
            <a:avLst/>
          </a:prstGeom>
          <a:solidFill>
            <a:srgbClr val="047857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597396" y="47000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Marketing: SEO blog, whitepaper, pricing, tutorial, FAQ</a:t>
            </a:r>
            <a:endParaRPr lang="en-US" sz="1150" dirty="0"/>
          </a:p>
        </p:txBody>
      </p:sp>
      <p:sp>
        <p:nvSpPr>
          <p:cNvPr id="43" name="Shape 41"/>
          <p:cNvSpPr/>
          <p:nvPr/>
        </p:nvSpPr>
        <p:spPr>
          <a:xfrm>
            <a:off x="6414516" y="5212080"/>
            <a:ext cx="109728" cy="109728"/>
          </a:xfrm>
          <a:prstGeom prst="ellipse">
            <a:avLst/>
          </a:prstGeom>
          <a:solidFill>
            <a:srgbClr val="047857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597396" y="5157216"/>
            <a:ext cx="481431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art + favicons + manifest + sitemap + robots</a:t>
            </a:r>
            <a:endParaRPr lang="en-US" sz="1150" dirty="0"/>
          </a:p>
        </p:txBody>
      </p:sp>
      <p:sp>
        <p:nvSpPr>
          <p:cNvPr id="45" name="Shape 43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391656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19456"/>
            <a:ext cx="118872" cy="5193792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 (MVP)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 pipeline — clear path from prototype to scale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86968" y="1261872"/>
            <a:ext cx="10360152" cy="4663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38000"/>
              </a:lnSpc>
            </a:pPr>
            <a:r>
              <a:rPr lang="en-US" sz="12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Pipeline: extract text → sliding-window chunks → embeddings → hybrid cosine + keyword retrieval → grounded LLM completion.</a:t>
            </a:r>
            <a:endParaRPr lang="en-US" sz="125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2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Hosted SaaS: one platform OPENAI_API_KEY; tenants isolated by workspace. Dev path: Ollama or demo mode without keys.</a:t>
            </a:r>
            <a:endParaRPr lang="en-US" sz="125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2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Storage: filesystem per workspace on MVP VPS; scale-out: S3-compatible + Postgres + job queue.</a:t>
            </a:r>
            <a:endParaRPr lang="en-US" sz="125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2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Explicit non-goal: SecureFlow drafts and cites — it does not certify compliance or replace the CISO.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612648" y="3840480"/>
            <a:ext cx="1691640" cy="777240"/>
          </a:xfrm>
          <a:prstGeom prst="roundRect">
            <a:avLst>
              <a:gd name="adj" fmla="val 141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04088" y="3931920"/>
            <a:ext cx="1508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704088" y="4279392"/>
            <a:ext cx="1508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PDF/DOCX/CSV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322576" y="4229100"/>
            <a:ext cx="192024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2532888" y="3840480"/>
            <a:ext cx="1691640" cy="777240"/>
          </a:xfrm>
          <a:prstGeom prst="roundRect">
            <a:avLst>
              <a:gd name="adj" fmla="val 141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624328" y="3931920"/>
            <a:ext cx="1508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Chunk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2624328" y="4279392"/>
            <a:ext cx="1508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Sliding window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4242816" y="4229100"/>
            <a:ext cx="192024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16" name="Shape 14"/>
          <p:cNvSpPr/>
          <p:nvPr/>
        </p:nvSpPr>
        <p:spPr>
          <a:xfrm>
            <a:off x="4453128" y="3840480"/>
            <a:ext cx="1691640" cy="777240"/>
          </a:xfrm>
          <a:prstGeom prst="roundRect">
            <a:avLst>
              <a:gd name="adj" fmla="val 141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44568" y="3931920"/>
            <a:ext cx="1508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Embed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544568" y="4279392"/>
            <a:ext cx="1508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OpenAI / Ollama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6163056" y="4229100"/>
            <a:ext cx="192024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20" name="Shape 18"/>
          <p:cNvSpPr/>
          <p:nvPr/>
        </p:nvSpPr>
        <p:spPr>
          <a:xfrm>
            <a:off x="6373368" y="3840480"/>
            <a:ext cx="1691640" cy="777240"/>
          </a:xfrm>
          <a:prstGeom prst="roundRect">
            <a:avLst>
              <a:gd name="adj" fmla="val 14118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464808" y="3931920"/>
            <a:ext cx="1508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Retrieve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464808" y="4279392"/>
            <a:ext cx="1508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Cosine + keyword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8083296" y="4229100"/>
            <a:ext cx="192024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24" name="Shape 22"/>
          <p:cNvSpPr/>
          <p:nvPr/>
        </p:nvSpPr>
        <p:spPr>
          <a:xfrm>
            <a:off x="8293608" y="3840480"/>
            <a:ext cx="1691640" cy="777240"/>
          </a:xfrm>
          <a:prstGeom prst="roundRect">
            <a:avLst>
              <a:gd name="adj" fmla="val 14118"/>
            </a:avLst>
          </a:prstGeom>
          <a:solidFill>
            <a:srgbClr val="0A2E1E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385048" y="3931920"/>
            <a:ext cx="1508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8385048" y="4279392"/>
            <a:ext cx="1508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Draft + citations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7379208" y="4782312"/>
            <a:ext cx="3657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Human-approved CSV sent to buyer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612648" y="4892040"/>
            <a:ext cx="10872216" cy="1005840"/>
          </a:xfrm>
          <a:prstGeom prst="roundRect">
            <a:avLst>
              <a:gd name="adj" fmla="val 10909"/>
            </a:avLst>
          </a:prstGeom>
          <a:solidFill>
            <a:srgbClr val="0A2E1E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850392" y="4992624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Privacy  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850392" y="5248656"/>
            <a:ext cx="1039672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models send document text to the provider for embeddings and completion. For sensitive pilots, run Ollama locally or in a private VPC endpoint.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391656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19456"/>
            <a:ext cx="118872" cy="5193792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 walk-through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2-minute live path — add your own screenshots</a:t>
            </a:r>
            <a:endParaRPr lang="en-US" sz="1200" dirty="0"/>
          </a:p>
        </p:txBody>
      </p:sp>
      <p:pic>
        <p:nvPicPr>
          <p:cNvPr id="7" name="Image 0" descr="/Users/samkan/AI software project/secureflow/docs/deck-assets/deck-workflow-stri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1115568"/>
            <a:ext cx="10634472" cy="50292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76072" y="1719072"/>
            <a:ext cx="3560064" cy="2834640"/>
          </a:xfrm>
          <a:prstGeom prst="roundRect">
            <a:avLst>
              <a:gd name="adj" fmla="val 3871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2113788" y="1920240"/>
            <a:ext cx="530352" cy="530352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113788" y="1993392"/>
            <a:ext cx="5303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713232" y="2633472"/>
            <a:ext cx="328574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 vault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85800" y="3108960"/>
            <a:ext cx="3331464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Upload policy PDFs,</a:t>
            </a:r>
            <a:endParaRPr lang="en-US" sz="110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past answers, runbooks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273296" y="1719072"/>
            <a:ext cx="3560064" cy="2834640"/>
          </a:xfrm>
          <a:prstGeom prst="roundRect">
            <a:avLst>
              <a:gd name="adj" fmla="val 3871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5811012" y="1920240"/>
            <a:ext cx="530352" cy="530352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811012" y="1993392"/>
            <a:ext cx="5303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4410456" y="2633472"/>
            <a:ext cx="328574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Questionnaire + RAG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4383024" y="3108960"/>
            <a:ext cx="3331464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 Excel/CSV,</a:t>
            </a:r>
            <a:endParaRPr lang="en-US" sz="110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generate cited drafts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7970520" y="1719072"/>
            <a:ext cx="3560064" cy="2834640"/>
          </a:xfrm>
          <a:prstGeom prst="roundRect">
            <a:avLst>
              <a:gd name="adj" fmla="val 3871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9508236" y="1920240"/>
            <a:ext cx="530352" cy="530352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9508236" y="1993392"/>
            <a:ext cx="5303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8107680" y="2633472"/>
            <a:ext cx="328574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&amp; export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8080248" y="3108960"/>
            <a:ext cx="3331464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Edit, approve rows,</a:t>
            </a:r>
            <a:endParaRPr lang="en-US" sz="1100" dirty="0"/>
          </a:p>
          <a:p>
            <a:pPr algn="ctr"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 CSV for buyer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612648" y="4681728"/>
            <a:ext cx="10872216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8000"/>
              </a:lnSpc>
              <a:buNone/>
            </a:pPr>
            <a:r>
              <a:rPr lang="en-US" sz="1300" i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path: email or Google sign-in → vault PDF → import SIG Excel → Generate drafts → citations + scores → edit → export CSV.</a:t>
            </a:r>
            <a:endParaRPr lang="en-US" sz="1300" dirty="0"/>
          </a:p>
        </p:txBody>
      </p:sp>
      <p:sp>
        <p:nvSpPr>
          <p:cNvPr id="24" name="Shape 21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391656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19456"/>
            <a:ext cx="118872" cy="5193792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model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 on ROI, expand with workflow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86968" y="1261872"/>
            <a:ext cx="10268712" cy="4663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38000"/>
              </a:lnSpc>
            </a:pPr>
            <a:r>
              <a:rPr lang="en-US" sz="140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 with Stripe Starter at $19.99/mo — low friction, no procurement committee for first paid seat.</a:t>
            </a:r>
            <a:endParaRPr lang="en-US" sz="140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40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Gross margin: one platform OpenAI key; usage caps protect COGS — upgrade path to Enterprise for custom limits.</a:t>
            </a:r>
            <a:endParaRPr lang="en-US" sz="1400" dirty="0"/>
          </a:p>
          <a:p>
            <a:pPr indent="0" marL="0">
              <a:lnSpc>
                <a:spcPct val="138000"/>
              </a:lnSpc>
              <a:buNone/>
            </a:pPr>
            <a:r>
              <a:rPr lang="en-US" sz="140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Expand: answer intelligence, integrations (Slack, Drive), SSO — Postgres + jobs for scale.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31520" y="4315968"/>
            <a:ext cx="3246120" cy="1508760"/>
          </a:xfrm>
          <a:prstGeom prst="roundRect">
            <a:avLst>
              <a:gd name="adj" fmla="val 7273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932688" y="4498848"/>
            <a:ext cx="420624" cy="420624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32688" y="4535424"/>
            <a:ext cx="42062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444752" y="4462272"/>
            <a:ext cx="2331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tier + pilots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60120" y="4919472"/>
            <a:ext cx="28346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Generous free row quota</a:t>
            </a:r>
            <a:endParaRPr lang="en-US" sz="10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Prove hours saved per 100 rows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4014216" y="5070348"/>
            <a:ext cx="310896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14" name="Shape 12"/>
          <p:cNvSpPr/>
          <p:nvPr/>
        </p:nvSpPr>
        <p:spPr>
          <a:xfrm>
            <a:off x="4361688" y="4315968"/>
            <a:ext cx="3246120" cy="1508760"/>
          </a:xfrm>
          <a:prstGeom prst="roundRect">
            <a:avLst>
              <a:gd name="adj" fmla="val 7273"/>
            </a:avLst>
          </a:prstGeom>
          <a:solidFill>
            <a:srgbClr val="0A2E1E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62856" y="4498848"/>
            <a:ext cx="420624" cy="420624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562856" y="4535424"/>
            <a:ext cx="42062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74920" y="4462272"/>
            <a:ext cx="2331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Starter $19.99/mo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590288" y="4919472"/>
            <a:ext cx="28346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Stripe subscription</a:t>
            </a:r>
            <a:endParaRPr lang="en-US" sz="10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monthly row limits · portal cancel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7644384" y="5070348"/>
            <a:ext cx="310896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  <a:tailEnd type="triangle"/>
          </a:ln>
        </p:spPr>
      </p:sp>
      <p:sp>
        <p:nvSpPr>
          <p:cNvPr id="20" name="Shape 18"/>
          <p:cNvSpPr/>
          <p:nvPr/>
        </p:nvSpPr>
        <p:spPr>
          <a:xfrm>
            <a:off x="7991856" y="4315968"/>
            <a:ext cx="3246120" cy="1508760"/>
          </a:xfrm>
          <a:prstGeom prst="roundRect">
            <a:avLst>
              <a:gd name="adj" fmla="val 7273"/>
            </a:avLst>
          </a:prstGeom>
          <a:solidFill>
            <a:srgbClr val="213856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8193024" y="4498848"/>
            <a:ext cx="420624" cy="420624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193024" y="4535424"/>
            <a:ext cx="42062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705088" y="4462272"/>
            <a:ext cx="23317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220456" y="4919472"/>
            <a:ext cx="28346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 limits · SSO</a:t>
            </a:r>
            <a:endParaRPr lang="en-US" sz="10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 sales · Postgres scale-out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D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391656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88952" cy="201168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11480" y="219456"/>
            <a:ext cx="118872" cy="5193792"/>
          </a:xfrm>
          <a:prstGeom prst="rect">
            <a:avLst/>
          </a:prstGeom>
          <a:ln w="12700">
            <a:solidFill>
              <a:srgbClr val="33333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22376" y="246888"/>
            <a:ext cx="1065276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dirty="0">
                <a:solidFill>
                  <a:srgbClr val="F0F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Traction &amp; roadmap</a:t>
            </a:r>
            <a:endParaRPr lang="en-US" sz="2900" dirty="0"/>
          </a:p>
        </p:txBody>
      </p:sp>
      <p:sp>
        <p:nvSpPr>
          <p:cNvPr id="6" name="Text 4"/>
          <p:cNvSpPr/>
          <p:nvPr/>
        </p:nvSpPr>
        <p:spPr>
          <a:xfrm>
            <a:off x="722376" y="795528"/>
            <a:ext cx="699022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MVP shipped · pilot phase underway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886968" y="1261872"/>
            <a:ext cx="10268712" cy="566928"/>
          </a:xfrm>
          <a:prstGeom prst="roundRect">
            <a:avLst>
              <a:gd name="adj" fmla="val 19355"/>
            </a:avLst>
          </a:prstGeom>
          <a:solidFill>
            <a:srgbClr val="0A2E1E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886968" y="1261872"/>
            <a:ext cx="841248" cy="566928"/>
          </a:xfrm>
          <a:prstGeom prst="roundRect">
            <a:avLst>
              <a:gd name="adj" fmla="val 9677"/>
            </a:avLst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86968" y="1335024"/>
            <a:ext cx="84124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SHIPPED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1801368" y="1362456"/>
            <a:ext cx="92628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MVP loop: vault → import → RAG → review → export  |  Google OAuth, Team workspaces, RBAC, billing, audit log, SEO site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667512" y="1993392"/>
            <a:ext cx="2727198" cy="1298448"/>
          </a:xfrm>
          <a:prstGeom prst="roundRect">
            <a:avLst>
              <a:gd name="adj" fmla="val 8451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67512" y="1993392"/>
            <a:ext cx="2727198" cy="73152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58952" y="2194560"/>
            <a:ext cx="254431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TBD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758952" y="2743200"/>
            <a:ext cx="254431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18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Beta</a:t>
            </a:r>
            <a:endParaRPr lang="en-US" sz="1000" dirty="0"/>
          </a:p>
          <a:p>
            <a:pPr algn="ctr" indent="0" marL="0">
              <a:lnSpc>
                <a:spcPct val="118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signups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3467862" y="1993392"/>
            <a:ext cx="2727198" cy="1298448"/>
          </a:xfrm>
          <a:prstGeom prst="roundRect">
            <a:avLst>
              <a:gd name="adj" fmla="val 8451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3467862" y="1993392"/>
            <a:ext cx="2727198" cy="73152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559302" y="2194560"/>
            <a:ext cx="254431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TBD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3559302" y="2743200"/>
            <a:ext cx="254431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18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Questionnaires</a:t>
            </a:r>
            <a:endParaRPr lang="en-US" sz="1000" dirty="0"/>
          </a:p>
          <a:p>
            <a:pPr algn="ctr" indent="0" marL="0">
              <a:lnSpc>
                <a:spcPct val="118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in pilot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6268212" y="1993392"/>
            <a:ext cx="2727198" cy="1298448"/>
          </a:xfrm>
          <a:prstGeom prst="roundRect">
            <a:avLst>
              <a:gd name="adj" fmla="val 8451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268212" y="1993392"/>
            <a:ext cx="2727198" cy="73152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359652" y="2194560"/>
            <a:ext cx="254431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TBD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6359652" y="2743200"/>
            <a:ext cx="254431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18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 hours</a:t>
            </a:r>
            <a:endParaRPr lang="en-US" sz="1000" dirty="0"/>
          </a:p>
          <a:p>
            <a:pPr algn="ctr" indent="0" marL="0">
              <a:lnSpc>
                <a:spcPct val="118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saved (reported)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9068562" y="1993392"/>
            <a:ext cx="2727198" cy="1298448"/>
          </a:xfrm>
          <a:prstGeom prst="roundRect">
            <a:avLst>
              <a:gd name="adj" fmla="val 8451"/>
            </a:avLst>
          </a:prstGeom>
          <a:solidFill>
            <a:srgbClr val="1C2F4A"/>
          </a:solidFill>
          <a:ln w="12700">
            <a:solidFill>
              <a:srgbClr val="2A4060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9068562" y="1993392"/>
            <a:ext cx="2727198" cy="73152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9160002" y="2194560"/>
            <a:ext cx="2544318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34D3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TBD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9160002" y="2743200"/>
            <a:ext cx="254431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18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partners</a:t>
            </a:r>
            <a:endParaRPr lang="en-US" sz="1000" dirty="0"/>
          </a:p>
          <a:p>
            <a:pPr algn="ctr" indent="0" marL="0">
              <a:lnSpc>
                <a:spcPct val="118000"/>
              </a:lnSpc>
              <a:buNone/>
            </a:pPr>
            <a:r>
              <a:rPr lang="en-US" sz="1000" dirty="0">
                <a:solidFill>
                  <a:srgbClr val="8B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LOIs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886968" y="3493008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12 months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886968" y="3858768"/>
            <a:ext cx="201168" cy="201168"/>
          </a:xfrm>
          <a:prstGeom prst="roundRect">
            <a:avLst>
              <a:gd name="adj" fmla="val 13636"/>
            </a:avLst>
          </a:prstGeom>
          <a:solidFill>
            <a:srgbClr val="047857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179576" y="3822192"/>
            <a:ext cx="999439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Answer intelligence &amp; reuse — surface similar approved answers across questionnaires</a:t>
            </a:r>
            <a:endParaRPr lang="en-US" sz="1150" dirty="0"/>
          </a:p>
        </p:txBody>
      </p:sp>
      <p:sp>
        <p:nvSpPr>
          <p:cNvPr id="30" name="Shape 28"/>
          <p:cNvSpPr/>
          <p:nvPr/>
        </p:nvSpPr>
        <p:spPr>
          <a:xfrm>
            <a:off x="886968" y="4370832"/>
            <a:ext cx="201168" cy="201168"/>
          </a:xfrm>
          <a:prstGeom prst="roundRect">
            <a:avLst>
              <a:gd name="adj" fmla="val 13636"/>
            </a:avLst>
          </a:prstGeom>
          <a:solidFill>
            <a:srgbClr val="047857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1179576" y="4334256"/>
            <a:ext cx="999439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Integrations — Jira, Slack, Google Drive, trust-center APIs</a:t>
            </a:r>
            <a:endParaRPr lang="en-US" sz="1150" dirty="0"/>
          </a:p>
        </p:txBody>
      </p:sp>
      <p:sp>
        <p:nvSpPr>
          <p:cNvPr id="32" name="Shape 30"/>
          <p:cNvSpPr/>
          <p:nvPr/>
        </p:nvSpPr>
        <p:spPr>
          <a:xfrm>
            <a:off x="886968" y="4882896"/>
            <a:ext cx="201168" cy="201168"/>
          </a:xfrm>
          <a:prstGeom prst="roundRect">
            <a:avLst>
              <a:gd name="adj" fmla="val 13636"/>
            </a:avLst>
          </a:prstGeom>
          <a:solidFill>
            <a:srgbClr val="047857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179576" y="4846320"/>
            <a:ext cx="999439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Postgres + background job queue — scale beyond single-server SQLite</a:t>
            </a:r>
            <a:endParaRPr lang="en-US" sz="1150" dirty="0"/>
          </a:p>
        </p:txBody>
      </p:sp>
      <p:sp>
        <p:nvSpPr>
          <p:cNvPr id="34" name="Shape 32"/>
          <p:cNvSpPr/>
          <p:nvPr/>
        </p:nvSpPr>
        <p:spPr>
          <a:xfrm>
            <a:off x="886968" y="5394960"/>
            <a:ext cx="201168" cy="201168"/>
          </a:xfrm>
          <a:prstGeom prst="roundRect">
            <a:avLst>
              <a:gd name="adj" fmla="val 13636"/>
            </a:avLst>
          </a:prstGeom>
          <a:solidFill>
            <a:srgbClr val="047857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1179576" y="5358384"/>
            <a:ext cx="999439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8D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 SSO &amp; compliance packaging — SOC 2 report, MFA, SSO, data residency options</a:t>
            </a:r>
            <a:endParaRPr lang="en-US" sz="1150" dirty="0"/>
          </a:p>
        </p:txBody>
      </p:sp>
      <p:sp>
        <p:nvSpPr>
          <p:cNvPr id="36" name="Shape 34"/>
          <p:cNvSpPr/>
          <p:nvPr/>
        </p:nvSpPr>
        <p:spPr>
          <a:xfrm>
            <a:off x="0" y="6236208"/>
            <a:ext cx="12188952" cy="155448"/>
          </a:xfrm>
          <a:prstGeom prst="rect">
            <a:avLst/>
          </a:prstGeom>
          <a:solidFill>
            <a:srgbClr val="080F1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11480" y="5961888"/>
            <a:ext cx="11274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A7A9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SecureFlow · Confidential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SecureFlow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SecureFlow Investor Deck</dc:title>
  <dc:subject>Investor pitch — SecureFlow</dc:subject>
  <dc:creator>SecureFlow</dc:creator>
  <cp:lastModifiedBy>SecureFlow</cp:lastModifiedBy>
  <cp:revision>1</cp:revision>
  <dcterms:created xsi:type="dcterms:W3CDTF">2026-04-11T15:09:55Z</dcterms:created>
  <dcterms:modified xsi:type="dcterms:W3CDTF">2026-04-11T15:09:55Z</dcterms:modified>
</cp:coreProperties>
</file>